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23C32-EE78-44F0-9FCC-22748618EFD7}" type="datetimeFigureOut">
              <a:rPr lang="es-MX" smtClean="0"/>
              <a:t>05/07/2018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00152-D93A-45E3-9CC9-67F0CD2707B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C00152-D93A-45E3-9CC9-67F0CD2707B2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89B65-A097-4527-A417-73ECDDA26606}" type="datetimeFigureOut">
              <a:rPr lang="es-MX" smtClean="0"/>
              <a:pPr/>
              <a:t>05/07/2018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B3C48-961B-4ACE-B877-FF6BAB0FE0B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</a:t>
            </a:r>
            <a:r>
              <a:rPr lang="es-MX" sz="3200" dirty="0" smtClean="0"/>
              <a:t>2018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 INFLUENZA DENGUE, SEMANA </a:t>
            </a:r>
            <a:r>
              <a:rPr lang="es-MX" sz="2800" dirty="0" smtClean="0"/>
              <a:t># 8</a:t>
            </a:r>
            <a:endParaRPr lang="es-MX" sz="2800" dirty="0" smtClean="0"/>
          </a:p>
          <a:p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PLATAFORMA SINAVE. SUIVE WNDOWS. SSA</a:t>
            </a:r>
          </a:p>
          <a:p>
            <a:r>
              <a:rPr lang="es-MX" sz="1200" dirty="0" smtClean="0"/>
              <a:t>CORTE DE INFORMACION AL  </a:t>
            </a:r>
            <a:r>
              <a:rPr lang="es-MX" sz="1200" dirty="0" smtClean="0"/>
              <a:t>01</a:t>
            </a:r>
            <a:r>
              <a:rPr lang="es-MX" sz="1200" dirty="0" smtClean="0"/>
              <a:t> - 03 </a:t>
            </a:r>
            <a:r>
              <a:rPr lang="es-MX" sz="1200" dirty="0" smtClean="0"/>
              <a:t>-</a:t>
            </a:r>
            <a:r>
              <a:rPr lang="es-MX" sz="1200" dirty="0" smtClean="0"/>
              <a:t>2018</a:t>
            </a:r>
            <a:endParaRPr lang="es-MX" sz="1200" dirty="0" smtClean="0"/>
          </a:p>
          <a:p>
            <a:r>
              <a:rPr lang="es-MX" sz="1200" dirty="0" smtClean="0"/>
              <a:t>DEPARTAMENTO DE VIGILANCIA EPIDEMIOLOGICA</a:t>
            </a:r>
          </a:p>
          <a:p>
            <a:r>
              <a:rPr lang="es-MX" sz="1200" dirty="0" smtClean="0"/>
              <a:t>RESPONSABLE: DR. MAURICIO BERNAL HERNANDEZ</a:t>
            </a:r>
          </a:p>
          <a:p>
            <a:r>
              <a:rPr lang="es-MX" sz="1200" dirty="0" smtClean="0"/>
              <a:t>APOYO TECNICO: ING. ERNESTO NAVARRO HIGUERA</a:t>
            </a:r>
          </a:p>
        </p:txBody>
      </p:sp>
      <p:pic>
        <p:nvPicPr>
          <p:cNvPr id="8" name="Marcador de contenido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  <a:prstGeom prst="rect">
            <a:avLst/>
          </a:prstGeo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95736" y="836712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214282" y="28572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8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1500166" y="1357299"/>
          <a:ext cx="5643601" cy="5516550"/>
        </p:xfrm>
        <a:graphic>
          <a:graphicData uri="http://schemas.openxmlformats.org/drawingml/2006/table">
            <a:tbl>
              <a:tblPr/>
              <a:tblGrid>
                <a:gridCol w="3320711"/>
                <a:gridCol w="770019"/>
                <a:gridCol w="782852"/>
                <a:gridCol w="770019"/>
              </a:tblGrid>
              <a:tr h="153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INSTITUTO DE SERVICIOS DE SALUD EN BCS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3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DIRECCION DE SERVICIOS DE SALUD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3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SUBDIRECCION DE EPIDEMIOLOGIA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302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3027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Prontuario semana 08-2018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5302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20 PRINCIPALES CAUSAS DE DX</a:t>
                      </a:r>
                    </a:p>
                  </a:txBody>
                  <a:tcPr marL="5357" marR="5357" marT="53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2018</a:t>
                      </a:r>
                    </a:p>
                  </a:txBody>
                  <a:tcPr marL="5357" marR="5357" marT="53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2017</a:t>
                      </a:r>
                    </a:p>
                  </a:txBody>
                  <a:tcPr marL="5357" marR="5357" marT="53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Variación</a:t>
                      </a:r>
                    </a:p>
                  </a:txBody>
                  <a:tcPr marL="5357" marR="5357" marT="53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15867"/>
                    </a:solidFill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>
                          <a:latin typeface="Arial"/>
                        </a:rPr>
                        <a:t>Infecciones respiratorias agudas *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47,065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51,995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-9.48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Enfermedades diarreicas agudas **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8,624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6,841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26.06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6,843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6,217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10.07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2,507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2,717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-7.73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2,454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1,876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30.81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2,308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1,947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18.54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1,908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1,759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8.47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Enfermedades de Transmisión Sexual ***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918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Arial"/>
                        </a:rPr>
                        <a:t>731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25.58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812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1,150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-29.39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514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438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17.35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466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486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Calibri"/>
                        </a:rPr>
                        <a:t>-4.12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287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282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1.77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655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Accidentes de transporte en vehículos con motor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278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-3.14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Diabetes mellitus (Ambas) 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271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-14.24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174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-32.56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172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225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-23.56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161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132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21.97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151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158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-4.43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102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-18.40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>
                          <a:latin typeface="Arial"/>
                        </a:rPr>
                        <a:t>Escabiosis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101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>
                          <a:latin typeface="Arial"/>
                        </a:rPr>
                        <a:t>117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0" i="0" u="none" strike="noStrike" dirty="0">
                          <a:latin typeface="Calibri"/>
                        </a:rPr>
                        <a:t>-13.68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027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77,656</a:t>
                      </a:r>
                    </a:p>
                  </a:txBody>
                  <a:tcPr marL="5357" marR="5357" marT="53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80,060</a:t>
                      </a:r>
                    </a:p>
                  </a:txBody>
                  <a:tcPr marL="5357" marR="5357" marT="53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latin typeface="Calibri"/>
                        </a:rPr>
                        <a:t>-3.00</a:t>
                      </a:r>
                    </a:p>
                  </a:txBody>
                  <a:tcPr marL="5357" marR="5357" marT="53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24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Fuente: EPIMORBI-SUAVE. 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s-MX" sz="900" b="0" i="0" u="none" strike="noStrike" dirty="0">
                          <a:latin typeface="Arial"/>
                        </a:rPr>
                        <a:t>Corte de </a:t>
                      </a:r>
                      <a:r>
                        <a:rPr lang="es-MX" sz="900" b="0" i="0" u="none" strike="noStrike" dirty="0" err="1">
                          <a:latin typeface="Arial"/>
                        </a:rPr>
                        <a:t>informacion</a:t>
                      </a:r>
                      <a:r>
                        <a:rPr lang="es-MX" sz="900" b="0" i="0" u="none" strike="noStrike" dirty="0">
                          <a:latin typeface="Arial"/>
                        </a:rPr>
                        <a:t> al 22-02-2018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86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*Incluye: infección respiratoria aguda, faringitis, amigdalitis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estreptococica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neumonía, bronconeumonía e influenza.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86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>
                          <a:latin typeface="Arial"/>
                        </a:rPr>
                        <a:t>**Incluye: amibiasis intestinal,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shigelosis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fiebre tifoidea, </a:t>
                      </a:r>
                      <a:r>
                        <a:rPr lang="es-MX" sz="700" b="0" i="0" u="none" strike="noStrike" dirty="0" err="1">
                          <a:latin typeface="Arial"/>
                        </a:rPr>
                        <a:t>giardiasis</a:t>
                      </a:r>
                      <a:r>
                        <a:rPr lang="es-MX" sz="700" b="0" i="0" u="none" strike="noStrike" dirty="0">
                          <a:latin typeface="Arial"/>
                        </a:rPr>
                        <a:t>, enfermedad diarreica aguda, intoxicación alimentaria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824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678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3824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244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Incluye diabetes mellitus tipo 1 y 2.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24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Observación: Se Incluye información de Consultorios Anexos a Farmacia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824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 dirty="0">
                        <a:latin typeface="Arial"/>
                      </a:endParaRPr>
                    </a:p>
                  </a:txBody>
                  <a:tcPr marL="5357" marR="5357" marT="53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8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1428728" y="2500306"/>
          <a:ext cx="6096000" cy="1909428"/>
        </p:xfrm>
        <a:graphic>
          <a:graphicData uri="http://schemas.openxmlformats.org/drawingml/2006/table">
            <a:tbl>
              <a:tblPr/>
              <a:tblGrid>
                <a:gridCol w="578597"/>
                <a:gridCol w="513708"/>
                <a:gridCol w="511905"/>
                <a:gridCol w="612844"/>
                <a:gridCol w="605635"/>
                <a:gridCol w="490276"/>
                <a:gridCol w="432596"/>
                <a:gridCol w="432596"/>
                <a:gridCol w="432596"/>
                <a:gridCol w="475856"/>
                <a:gridCol w="475856"/>
                <a:gridCol w="533535"/>
              </a:tblGrid>
              <a:tr h="168930">
                <a:tc gridSpan="8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BCS. INCIDENCIA DE INFLUENZA SEGÚN RESULTADOS POR MUNICIPIO . PERIODO INTERESTACIONAL 2018</a:t>
                      </a: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s-MX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8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POBLACION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MUNICIPIO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PROBABLES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MUESTREADOS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CONFIRMADOS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TIPO DE VIRUS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INCIDENCIA**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</a:tr>
              <a:tr h="21797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H1N1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H3N2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VSR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8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CORONA NL63</a:t>
                      </a:r>
                    </a:p>
                  </a:txBody>
                  <a:tcPr marL="5449" marR="5449" marT="54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89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85222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COMONDU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23063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LORETO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72244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MULEGE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313197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PAZ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339101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LOS CABOS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5.3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987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832827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ESTATAL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365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264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6.1</a:t>
                      </a:r>
                    </a:p>
                  </a:txBody>
                  <a:tcPr marL="5449" marR="5449" marT="54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30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FUENTE: PLATAFORMA SINAVE </a:t>
                      </a: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8930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21/02/2018</a:t>
                      </a: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930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es-MX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** INCIDENCIA POR CADA 100,000 HBTS</a:t>
                      </a:r>
                    </a:p>
                  </a:txBody>
                  <a:tcPr marL="5449" marR="5449" marT="544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449" marR="5449" marT="54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2143108" y="714356"/>
            <a:ext cx="4104456" cy="11430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INFLUENZA </a:t>
            </a:r>
            <a:r>
              <a:rPr lang="es-MX" sz="2800" dirty="0" smtClean="0"/>
              <a:t>2018</a:t>
            </a:r>
            <a:endParaRPr lang="es-MX" sz="2800" dirty="0"/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142844" y="21429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BOLETIN EPIDEMIOLOGICO SEMANAL </a:t>
            </a:r>
            <a:b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MX" sz="1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SEMANA 8 2018</a:t>
            </a:r>
            <a:endParaRPr kumimoji="0" lang="es-MX" sz="1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Marcador de conteni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44208" y="263401"/>
            <a:ext cx="2102946" cy="1078903"/>
          </a:xfrm>
        </p:spPr>
      </p:pic>
      <p:pic>
        <p:nvPicPr>
          <p:cNvPr id="9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48883"/>
            <a:ext cx="1800200" cy="1252154"/>
          </a:xfrm>
          <a:prstGeom prst="rect">
            <a:avLst/>
          </a:prstGeom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1643050"/>
            <a:ext cx="5815025" cy="5052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476</Words>
  <Application>Microsoft Office PowerPoint</Application>
  <PresentationFormat>Presentación en pantalla (4:3)</PresentationFormat>
  <Paragraphs>207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B.C.S.  PANORAMA EPIDEMIOLOGICO 2018</vt:lpstr>
      <vt:lpstr>MORBILIDAD GENERAL </vt:lpstr>
      <vt:lpstr>INFLUENZA 2018</vt:lpstr>
      <vt:lpstr>INFLUENZA 2018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B.C.S.  PANORAMA EPIDEMIOLOGICO 2014</dc:title>
  <dc:creator>jgreen</dc:creator>
  <cp:lastModifiedBy>jgreen</cp:lastModifiedBy>
  <cp:revision>19</cp:revision>
  <dcterms:created xsi:type="dcterms:W3CDTF">2018-06-06T16:56:21Z</dcterms:created>
  <dcterms:modified xsi:type="dcterms:W3CDTF">2018-07-05T16:15:47Z</dcterms:modified>
</cp:coreProperties>
</file>