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23C32-EE78-44F0-9FCC-22748618EFD7}" type="datetimeFigureOut">
              <a:rPr lang="es-MX" smtClean="0"/>
              <a:t>05/07/2018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00152-D93A-45E3-9CC9-67F0CD2707B2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00152-D93A-45E3-9CC9-67F0CD2707B2}" type="slidenum">
              <a:rPr lang="es-MX" smtClean="0"/>
              <a:t>2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89B65-A097-4527-A417-73ECDDA26606}" type="datetimeFigureOut">
              <a:rPr lang="es-MX" smtClean="0"/>
              <a:pPr/>
              <a:t>05/07/2018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650503"/>
          </a:xfrm>
        </p:spPr>
        <p:txBody>
          <a:bodyPr>
            <a:normAutofit/>
          </a:bodyPr>
          <a:lstStyle/>
          <a:p>
            <a:r>
              <a:rPr lang="es-MX" sz="3200" dirty="0" smtClean="0"/>
              <a:t>B.C.S.  PANORAMA EPIDEMIOLOGICO </a:t>
            </a:r>
            <a:r>
              <a:rPr lang="es-MX" sz="3200" dirty="0" smtClean="0"/>
              <a:t>2018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GENERAL, INFLUENZA DENGUE, SEMANA </a:t>
            </a:r>
            <a:r>
              <a:rPr lang="es-MX" sz="2800" dirty="0" smtClean="0"/>
              <a:t># 8</a:t>
            </a:r>
            <a:endParaRPr lang="es-MX" sz="2800" dirty="0" smtClean="0"/>
          </a:p>
          <a:p>
            <a:r>
              <a:rPr lang="es-MX" sz="2800" dirty="0" smtClean="0"/>
              <a:t>2018</a:t>
            </a:r>
            <a:endParaRPr lang="es-MX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499992" y="5229200"/>
            <a:ext cx="432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PLATAFORMA SINAVE. SUIVE WNDOWS. SSA</a:t>
            </a:r>
          </a:p>
          <a:p>
            <a:r>
              <a:rPr lang="es-MX" sz="1200" dirty="0" smtClean="0"/>
              <a:t>CORTE DE INFORMACION AL  </a:t>
            </a:r>
            <a:r>
              <a:rPr lang="es-MX" sz="1200" dirty="0" smtClean="0"/>
              <a:t>01</a:t>
            </a:r>
            <a:r>
              <a:rPr lang="es-MX" sz="1200" dirty="0" smtClean="0"/>
              <a:t> - 03 </a:t>
            </a:r>
            <a:r>
              <a:rPr lang="es-MX" sz="1200" dirty="0" smtClean="0"/>
              <a:t>-</a:t>
            </a:r>
            <a:r>
              <a:rPr lang="es-MX" sz="1200" dirty="0" smtClean="0"/>
              <a:t>2018</a:t>
            </a:r>
            <a:endParaRPr lang="es-MX" sz="1200" dirty="0" smtClean="0"/>
          </a:p>
          <a:p>
            <a:r>
              <a:rPr lang="es-MX" sz="1200" dirty="0" smtClean="0"/>
              <a:t>DEPARTAMENTO DE VIGILANCIA EPIDEMIOLOGICA</a:t>
            </a:r>
          </a:p>
          <a:p>
            <a:r>
              <a:rPr lang="es-MX" sz="1200" dirty="0" smtClean="0"/>
              <a:t>RESPONSABLE: DR. MAURICIO BERNAL HERNANDEZ</a:t>
            </a:r>
          </a:p>
          <a:p>
            <a:r>
              <a:rPr lang="es-MX" sz="1200" dirty="0" smtClean="0"/>
              <a:t>APOYO TECNICO: ING. ERNESTO NAVARRO HIGUERA</a:t>
            </a:r>
          </a:p>
        </p:txBody>
      </p:sp>
      <p:pic>
        <p:nvPicPr>
          <p:cNvPr id="8" name="Marcador de contenido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  <a:prstGeom prst="rect">
            <a:avLst/>
          </a:prstGeo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95736" y="836712"/>
            <a:ext cx="4104456" cy="79208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 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214282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8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graphicFrame>
        <p:nvGraphicFramePr>
          <p:cNvPr id="17" name="16 Tabla"/>
          <p:cNvGraphicFramePr>
            <a:graphicFrameLocks noGrp="1"/>
          </p:cNvGraphicFramePr>
          <p:nvPr/>
        </p:nvGraphicFramePr>
        <p:xfrm>
          <a:off x="1500166" y="1357299"/>
          <a:ext cx="5643601" cy="5516550"/>
        </p:xfrm>
        <a:graphic>
          <a:graphicData uri="http://schemas.openxmlformats.org/drawingml/2006/table">
            <a:tbl>
              <a:tblPr/>
              <a:tblGrid>
                <a:gridCol w="3320711"/>
                <a:gridCol w="770019"/>
                <a:gridCol w="782852"/>
                <a:gridCol w="770019"/>
              </a:tblGrid>
              <a:tr h="15302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Arial"/>
                        </a:rPr>
                        <a:t>INSTITUTO DE SERVICIOS DE SALUD EN BCS</a:t>
                      </a:r>
                    </a:p>
                  </a:txBody>
                  <a:tcPr marL="5357" marR="5357" marT="5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5302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Arial"/>
                        </a:rPr>
                        <a:t>DIRECCION DE SERVICIOS DE SALUD</a:t>
                      </a:r>
                    </a:p>
                  </a:txBody>
                  <a:tcPr marL="5357" marR="5357" marT="5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5302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SUBDIRECCION DE EPIDEMIOLOGIA</a:t>
                      </a:r>
                    </a:p>
                  </a:txBody>
                  <a:tcPr marL="5357" marR="5357" marT="5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5302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Arial"/>
                        </a:rPr>
                        <a:t>DEPARTAMENTO DE VIGILANCIA EPIDEMIOLOGICA</a:t>
                      </a:r>
                    </a:p>
                  </a:txBody>
                  <a:tcPr marL="5357" marR="5357" marT="5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53027">
                <a:tc gridSpan="4">
                  <a:txBody>
                    <a:bodyPr/>
                    <a:lstStyle/>
                    <a:p>
                      <a:pPr algn="r" fontAlgn="b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Prontuario semana 08-2018</a:t>
                      </a:r>
                    </a:p>
                  </a:txBody>
                  <a:tcPr marL="5357" marR="5357" marT="5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5302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20 PRINCIPALES CAUSAS DE DX</a:t>
                      </a:r>
                    </a:p>
                  </a:txBody>
                  <a:tcPr marL="5357" marR="5357" marT="5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2018</a:t>
                      </a:r>
                    </a:p>
                  </a:txBody>
                  <a:tcPr marL="5357" marR="5357" marT="5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2017</a:t>
                      </a:r>
                    </a:p>
                  </a:txBody>
                  <a:tcPr marL="5357" marR="5357" marT="5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Variación</a:t>
                      </a:r>
                    </a:p>
                  </a:txBody>
                  <a:tcPr marL="5357" marR="5357" marT="5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</a:tr>
              <a:tr h="153027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>
                          <a:latin typeface="Arial"/>
                        </a:rPr>
                        <a:t>Infecciones respiratorias agudas *</a:t>
                      </a:r>
                    </a:p>
                  </a:txBody>
                  <a:tcPr marL="5357" marR="5357" marT="53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47,065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51,995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Calibri"/>
                        </a:rPr>
                        <a:t>-9.48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027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Enfermedades diarreicas agudas **</a:t>
                      </a:r>
                    </a:p>
                  </a:txBody>
                  <a:tcPr marL="5357" marR="5357" marT="53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8,624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6,841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Calibri"/>
                        </a:rPr>
                        <a:t>26.06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027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Infección de vías urinarias</a:t>
                      </a:r>
                    </a:p>
                  </a:txBody>
                  <a:tcPr marL="5357" marR="5357" marT="53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6,843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6,217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Calibri"/>
                        </a:rPr>
                        <a:t>10.07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027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Gingivitis y enfermedad periodontal</a:t>
                      </a:r>
                    </a:p>
                  </a:txBody>
                  <a:tcPr marL="5357" marR="5357" marT="53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2,507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2,717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Calibri"/>
                        </a:rPr>
                        <a:t>-7.73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027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Otitis media aguda</a:t>
                      </a:r>
                    </a:p>
                  </a:txBody>
                  <a:tcPr marL="5357" marR="5357" marT="53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2,454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1,876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Calibri"/>
                        </a:rPr>
                        <a:t>30.81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027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Úlceras, gastritis y duodenitis</a:t>
                      </a:r>
                    </a:p>
                  </a:txBody>
                  <a:tcPr marL="5357" marR="5357" marT="53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2,308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1,947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Calibri"/>
                        </a:rPr>
                        <a:t>18.54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027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Conjuntivitis</a:t>
                      </a:r>
                    </a:p>
                  </a:txBody>
                  <a:tcPr marL="5357" marR="5357" marT="53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1,908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1,759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Calibri"/>
                        </a:rPr>
                        <a:t>8.47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027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Enfermedades de Transmisión Sexual ***</a:t>
                      </a:r>
                    </a:p>
                  </a:txBody>
                  <a:tcPr marL="5357" marR="5357" marT="53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918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Arial"/>
                        </a:rPr>
                        <a:t>731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Calibri"/>
                        </a:rPr>
                        <a:t>25.58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027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Obesidad</a:t>
                      </a:r>
                    </a:p>
                  </a:txBody>
                  <a:tcPr marL="5357" marR="5357" marT="53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812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1,150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Calibri"/>
                        </a:rPr>
                        <a:t>-29.39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027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Asma</a:t>
                      </a:r>
                    </a:p>
                  </a:txBody>
                  <a:tcPr marL="5357" marR="5357" marT="53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514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438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Calibri"/>
                        </a:rPr>
                        <a:t>17.35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027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Hipertensión arterial</a:t>
                      </a:r>
                    </a:p>
                  </a:txBody>
                  <a:tcPr marL="5357" marR="5357" marT="53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466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486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Calibri"/>
                        </a:rPr>
                        <a:t>-4.12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027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Varicela</a:t>
                      </a:r>
                    </a:p>
                  </a:txBody>
                  <a:tcPr marL="5357" marR="5357" marT="53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287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282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Calibri"/>
                        </a:rPr>
                        <a:t>1.77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55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Accidentes de transporte en vehículos con motor</a:t>
                      </a:r>
                    </a:p>
                  </a:txBody>
                  <a:tcPr marL="5357" marR="5357" marT="53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278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287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Calibri"/>
                        </a:rPr>
                        <a:t>-3.14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027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Diabetes mellitus (Ambas) </a:t>
                      </a:r>
                    </a:p>
                  </a:txBody>
                  <a:tcPr marL="5357" marR="5357" marT="53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271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316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Calibri"/>
                        </a:rPr>
                        <a:t>-14.24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027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Otras helmintiasis</a:t>
                      </a:r>
                    </a:p>
                  </a:txBody>
                  <a:tcPr marL="5357" marR="5357" marT="53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174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258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Calibri"/>
                        </a:rPr>
                        <a:t>-32.56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027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Insuficiencia venosa periférica</a:t>
                      </a:r>
                    </a:p>
                  </a:txBody>
                  <a:tcPr marL="5357" marR="5357" marT="53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172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225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Calibri"/>
                        </a:rPr>
                        <a:t>-23.56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027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Depresión</a:t>
                      </a:r>
                    </a:p>
                  </a:txBody>
                  <a:tcPr marL="5357" marR="5357" marT="53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161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132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Calibri"/>
                        </a:rPr>
                        <a:t>21.97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027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Quemaduras</a:t>
                      </a:r>
                    </a:p>
                  </a:txBody>
                  <a:tcPr marL="5357" marR="5357" marT="53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151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158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Calibri"/>
                        </a:rPr>
                        <a:t>-4.43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027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Hiperplasia de la próstata</a:t>
                      </a:r>
                    </a:p>
                  </a:txBody>
                  <a:tcPr marL="5357" marR="5357" marT="53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102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125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Calibri"/>
                        </a:rPr>
                        <a:t>-18.40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027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"/>
                        </a:rPr>
                        <a:t>Escabiosis</a:t>
                      </a:r>
                    </a:p>
                  </a:txBody>
                  <a:tcPr marL="5357" marR="5357" marT="53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101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"/>
                        </a:rPr>
                        <a:t>117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Calibri"/>
                        </a:rPr>
                        <a:t>-13.68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027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 :</a:t>
                      </a:r>
                    </a:p>
                  </a:txBody>
                  <a:tcPr marL="5357" marR="5357" marT="53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77,656</a:t>
                      </a:r>
                    </a:p>
                  </a:txBody>
                  <a:tcPr marL="5357" marR="5357" marT="53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80,060</a:t>
                      </a:r>
                    </a:p>
                  </a:txBody>
                  <a:tcPr marL="5357" marR="5357" marT="53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latin typeface="Calibri"/>
                        </a:rPr>
                        <a:t>-3.00</a:t>
                      </a:r>
                    </a:p>
                  </a:txBody>
                  <a:tcPr marL="5357" marR="5357" marT="5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244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Fuente: EPIMORBI-SUAVE. </a:t>
                      </a:r>
                    </a:p>
                  </a:txBody>
                  <a:tcPr marL="5357" marR="5357" marT="535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latin typeface="Arial"/>
                        </a:rPr>
                        <a:t>Corte de </a:t>
                      </a:r>
                      <a:r>
                        <a:rPr lang="es-MX" sz="900" b="0" i="0" u="none" strike="noStrike" dirty="0" err="1">
                          <a:latin typeface="Arial"/>
                        </a:rPr>
                        <a:t>informacion</a:t>
                      </a:r>
                      <a:r>
                        <a:rPr lang="es-MX" sz="900" b="0" i="0" u="none" strike="noStrike" dirty="0">
                          <a:latin typeface="Arial"/>
                        </a:rPr>
                        <a:t> al 22-02-2018</a:t>
                      </a:r>
                    </a:p>
                  </a:txBody>
                  <a:tcPr marL="5357" marR="5357" marT="535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0867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*Incluye: infección respiratoria aguda, faringitis, amigdalitis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estreptococica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, neumonía, bronconeumonía e influenza.</a:t>
                      </a:r>
                    </a:p>
                  </a:txBody>
                  <a:tcPr marL="5357" marR="5357" marT="5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0867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**Incluye: amibiasis intestinal,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shigelosis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, fiebre tifoidea,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giardiasis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, enfermedad diarreica aguda, intoxicación alimentaria</a:t>
                      </a:r>
                    </a:p>
                  </a:txBody>
                  <a:tcPr marL="5357" marR="5357" marT="5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3824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bacteriana, paratifoidea, otras salmonelosis y otras infecciones intestinales debidas a protozoarios.</a:t>
                      </a:r>
                    </a:p>
                  </a:txBody>
                  <a:tcPr marL="5357" marR="5357" marT="5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latin typeface="Arial"/>
                      </a:endParaRPr>
                    </a:p>
                  </a:txBody>
                  <a:tcPr marL="5357" marR="5357" marT="5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67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***Incluye: VIH, candidiasis urogenital, herpes genital, infección gonocócica genitourinaria, linfogranuloma venéreo,</a:t>
                      </a:r>
                    </a:p>
                  </a:txBody>
                  <a:tcPr marL="5357" marR="5357" marT="5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3824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 sífilis adquirida, tricomoniasis urogenital, chancro blando y vulvovaginitis aguda.</a:t>
                      </a:r>
                    </a:p>
                  </a:txBody>
                  <a:tcPr marL="5357" marR="5357" marT="5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latin typeface="Arial"/>
                      </a:endParaRPr>
                    </a:p>
                  </a:txBody>
                  <a:tcPr marL="5357" marR="5357" marT="5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latin typeface="Arial"/>
                      </a:endParaRPr>
                    </a:p>
                  </a:txBody>
                  <a:tcPr marL="5357" marR="5357" marT="5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244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Incluye diabetes mellitus tipo 1 y 2.</a:t>
                      </a:r>
                    </a:p>
                  </a:txBody>
                  <a:tcPr marL="5357" marR="5357" marT="5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latin typeface="Arial"/>
                      </a:endParaRPr>
                    </a:p>
                  </a:txBody>
                  <a:tcPr marL="5357" marR="5357" marT="5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latin typeface="Arial"/>
                      </a:endParaRPr>
                    </a:p>
                  </a:txBody>
                  <a:tcPr marL="5357" marR="5357" marT="5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latin typeface="Arial"/>
                      </a:endParaRPr>
                    </a:p>
                  </a:txBody>
                  <a:tcPr marL="5357" marR="5357" marT="5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24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Observación: Se Incluye información de Consultorios Anexos a Farmacia</a:t>
                      </a:r>
                    </a:p>
                  </a:txBody>
                  <a:tcPr marL="5357" marR="5357" marT="5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latin typeface="Arial"/>
                      </a:endParaRPr>
                    </a:p>
                  </a:txBody>
                  <a:tcPr marL="5357" marR="5357" marT="5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latin typeface="Arial"/>
                      </a:endParaRPr>
                    </a:p>
                  </a:txBody>
                  <a:tcPr marL="5357" marR="5357" marT="5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24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Nota: información disponible en el sistema de notificación, para el mismo período en ambos años. </a:t>
                      </a:r>
                    </a:p>
                  </a:txBody>
                  <a:tcPr marL="5357" marR="5357" marT="5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latin typeface="Arial"/>
                      </a:endParaRPr>
                    </a:p>
                  </a:txBody>
                  <a:tcPr marL="5357" marR="5357" marT="53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43108" y="714356"/>
            <a:ext cx="4104456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INFLUENZA </a:t>
            </a:r>
            <a:r>
              <a:rPr lang="es-MX" sz="2800" dirty="0" smtClean="0"/>
              <a:t>2018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142844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8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graphicFrame>
        <p:nvGraphicFramePr>
          <p:cNvPr id="17" name="16 Tabla"/>
          <p:cNvGraphicFramePr>
            <a:graphicFrameLocks noGrp="1"/>
          </p:cNvGraphicFramePr>
          <p:nvPr/>
        </p:nvGraphicFramePr>
        <p:xfrm>
          <a:off x="1428728" y="2500306"/>
          <a:ext cx="6096000" cy="1909428"/>
        </p:xfrm>
        <a:graphic>
          <a:graphicData uri="http://schemas.openxmlformats.org/drawingml/2006/table">
            <a:tbl>
              <a:tblPr/>
              <a:tblGrid>
                <a:gridCol w="578597"/>
                <a:gridCol w="513708"/>
                <a:gridCol w="511905"/>
                <a:gridCol w="612844"/>
                <a:gridCol w="605635"/>
                <a:gridCol w="490276"/>
                <a:gridCol w="432596"/>
                <a:gridCol w="432596"/>
                <a:gridCol w="432596"/>
                <a:gridCol w="475856"/>
                <a:gridCol w="475856"/>
                <a:gridCol w="533535"/>
              </a:tblGrid>
              <a:tr h="168930">
                <a:tc gridSpan="8">
                  <a:txBody>
                    <a:bodyPr/>
                    <a:lstStyle/>
                    <a:p>
                      <a:pPr algn="l" rtl="0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BCS. INCIDENCIA DE INFLUENZA SEGÚN RESULTADOS POR MUNICIPIO . PERIODO INTERESTACIONAL 2018</a:t>
                      </a: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es-MX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s-MX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98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POBLACION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MUNICIPIO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PROBABLES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MUESTREADOS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CONFIRMADOS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TIPO DE VIRUS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INCIDENCIA**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</a:tr>
              <a:tr h="21797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H1N1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H3N2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VSR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CORONA NL63</a:t>
                      </a:r>
                    </a:p>
                  </a:txBody>
                  <a:tcPr marL="5449" marR="5449" marT="5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08987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85222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COMONDU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7.0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987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23063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LORETO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987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72244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MULEGE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987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313197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 PAZ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131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8.6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987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339101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 CABOS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155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987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832827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ESTATAL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365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264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6.1</a:t>
                      </a:r>
                    </a:p>
                  </a:txBody>
                  <a:tcPr marL="5449" marR="5449" marT="5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30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FUENTE: PLATAFORMA SINAVE </a:t>
                      </a: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8930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21/02/2018</a:t>
                      </a: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930">
                <a:tc gridSpan="5">
                  <a:txBody>
                    <a:bodyPr/>
                    <a:lstStyle/>
                    <a:p>
                      <a:pPr algn="l" rtl="0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** INCIDENCIA POR CADA 100,000 HBTS</a:t>
                      </a:r>
                    </a:p>
                  </a:txBody>
                  <a:tcPr marL="5449" marR="5449" marT="54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449" marR="5449" marT="5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43108" y="714356"/>
            <a:ext cx="4104456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INFLUENZA </a:t>
            </a:r>
            <a:r>
              <a:rPr lang="es-MX" sz="2800" dirty="0" smtClean="0"/>
              <a:t>2018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142844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8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1643050"/>
            <a:ext cx="5815025" cy="5052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476</Words>
  <Application>Microsoft Office PowerPoint</Application>
  <PresentationFormat>Presentación en pantalla (4:3)</PresentationFormat>
  <Paragraphs>207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B.C.S.  PANORAMA EPIDEMIOLOGICO 2018</vt:lpstr>
      <vt:lpstr>MORBILIDAD GENERAL </vt:lpstr>
      <vt:lpstr>INFLUENZA 2018</vt:lpstr>
      <vt:lpstr>INFLUENZA 2018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B.C.S.  PANORAMA EPIDEMIOLOGICO 2014</dc:title>
  <dc:creator>jgreen</dc:creator>
  <cp:lastModifiedBy>jgreen</cp:lastModifiedBy>
  <cp:revision>19</cp:revision>
  <dcterms:created xsi:type="dcterms:W3CDTF">2018-06-06T16:56:21Z</dcterms:created>
  <dcterms:modified xsi:type="dcterms:W3CDTF">2018-07-05T16:15:47Z</dcterms:modified>
</cp:coreProperties>
</file>